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376" r:id="rId3"/>
    <p:sldId id="377" r:id="rId4"/>
    <p:sldId id="378" r:id="rId5"/>
    <p:sldId id="379" r:id="rId6"/>
    <p:sldId id="383" r:id="rId7"/>
    <p:sldId id="384" r:id="rId8"/>
    <p:sldId id="385" r:id="rId9"/>
    <p:sldId id="386" r:id="rId10"/>
    <p:sldId id="387" r:id="rId11"/>
    <p:sldId id="380" r:id="rId12"/>
    <p:sldId id="381" r:id="rId13"/>
    <p:sldId id="382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3" r:id="rId50"/>
  </p:sldIdLst>
  <p:sldSz cx="9144000" cy="6858000" type="screen4x3"/>
  <p:notesSz cx="7102475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4E9769-F4F4-4CED-912F-81429BF76D7C}" type="doc">
      <dgm:prSet loTypeId="urn:microsoft.com/office/officeart/2008/layout/VerticalCurvedList" loCatId="list" qsTypeId="urn:microsoft.com/office/officeart/2009/2/quickstyle/3d8" qsCatId="3D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8895B1E3-57F9-47ED-B6E5-0759D41DA6B4}">
      <dgm:prSet/>
      <dgm:spPr/>
      <dgm:t>
        <a:bodyPr/>
        <a:lstStyle/>
        <a:p>
          <a:pPr rtl="0"/>
          <a:r>
            <a:rPr lang="pt-BR" dirty="0" smtClean="0"/>
            <a:t>Objetiva</a:t>
          </a:r>
        </a:p>
        <a:p>
          <a:pPr rtl="0"/>
          <a:r>
            <a:rPr lang="pt-BR" dirty="0" smtClean="0"/>
            <a:t>Subjetiva</a:t>
          </a:r>
          <a:endParaRPr lang="pt-BR" dirty="0"/>
        </a:p>
      </dgm:t>
    </dgm:pt>
    <dgm:pt modelId="{FF16A0F1-73D4-4273-A70C-8DEB3AEA6E0D}" type="parTrans" cxnId="{0E2BFB6F-BF16-410E-8C51-CBB7B8EA19DE}">
      <dgm:prSet/>
      <dgm:spPr/>
      <dgm:t>
        <a:bodyPr/>
        <a:lstStyle/>
        <a:p>
          <a:endParaRPr lang="pt-BR"/>
        </a:p>
      </dgm:t>
    </dgm:pt>
    <dgm:pt modelId="{AE891F76-24F8-47B2-976E-A5181C21A8B5}" type="sibTrans" cxnId="{0E2BFB6F-BF16-410E-8C51-CBB7B8EA19DE}">
      <dgm:prSet/>
      <dgm:spPr/>
      <dgm:t>
        <a:bodyPr/>
        <a:lstStyle/>
        <a:p>
          <a:endParaRPr lang="pt-BR"/>
        </a:p>
      </dgm:t>
    </dgm:pt>
    <dgm:pt modelId="{7F57B13C-610F-44A3-A1AE-338A243DB8D9}" type="pres">
      <dgm:prSet presAssocID="{7C4E9769-F4F4-4CED-912F-81429BF76D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pt-BR"/>
        </a:p>
      </dgm:t>
    </dgm:pt>
    <dgm:pt modelId="{53E48943-A865-400F-9982-193928E819E3}" type="pres">
      <dgm:prSet presAssocID="{7C4E9769-F4F4-4CED-912F-81429BF76D7C}" presName="Name1" presStyleCnt="0"/>
      <dgm:spPr/>
    </dgm:pt>
    <dgm:pt modelId="{E03F11B9-3B44-4770-AA4A-4E305B858544}" type="pres">
      <dgm:prSet presAssocID="{7C4E9769-F4F4-4CED-912F-81429BF76D7C}" presName="cycle" presStyleCnt="0"/>
      <dgm:spPr/>
    </dgm:pt>
    <dgm:pt modelId="{4555D8E1-97BD-4349-8D54-66050282CEBD}" type="pres">
      <dgm:prSet presAssocID="{7C4E9769-F4F4-4CED-912F-81429BF76D7C}" presName="srcNode" presStyleLbl="node1" presStyleIdx="0" presStyleCnt="1"/>
      <dgm:spPr/>
    </dgm:pt>
    <dgm:pt modelId="{EFBD4F74-672E-4F57-9974-16A7B77F3E77}" type="pres">
      <dgm:prSet presAssocID="{7C4E9769-F4F4-4CED-912F-81429BF76D7C}" presName="conn" presStyleLbl="parChTrans1D2" presStyleIdx="0" presStyleCnt="1"/>
      <dgm:spPr/>
      <dgm:t>
        <a:bodyPr/>
        <a:lstStyle/>
        <a:p>
          <a:endParaRPr lang="pt-BR"/>
        </a:p>
      </dgm:t>
    </dgm:pt>
    <dgm:pt modelId="{8D20B6DE-C614-4771-91C7-6FA54221F894}" type="pres">
      <dgm:prSet presAssocID="{7C4E9769-F4F4-4CED-912F-81429BF76D7C}" presName="extraNode" presStyleLbl="node1" presStyleIdx="0" presStyleCnt="1"/>
      <dgm:spPr/>
    </dgm:pt>
    <dgm:pt modelId="{7D297354-B250-42D4-BC55-2BCCCCF27598}" type="pres">
      <dgm:prSet presAssocID="{7C4E9769-F4F4-4CED-912F-81429BF76D7C}" presName="dstNode" presStyleLbl="node1" presStyleIdx="0" presStyleCnt="1"/>
      <dgm:spPr/>
    </dgm:pt>
    <dgm:pt modelId="{D6767064-2A18-47E7-AE47-30D3D223017E}" type="pres">
      <dgm:prSet presAssocID="{8895B1E3-57F9-47ED-B6E5-0759D41DA6B4}" presName="text_1" presStyleLbl="node1" presStyleIdx="0" presStyleCnt="1" custLinFactNeighborX="-1143" custLinFactNeighborY="70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0E40EF2-416D-4499-ABAC-BBFB0DF4F750}" type="pres">
      <dgm:prSet presAssocID="{8895B1E3-57F9-47ED-B6E5-0759D41DA6B4}" presName="accent_1" presStyleCnt="0"/>
      <dgm:spPr/>
    </dgm:pt>
    <dgm:pt modelId="{F88792B3-C9E8-4C8E-B17E-CB4555DCA647}" type="pres">
      <dgm:prSet presAssocID="{8895B1E3-57F9-47ED-B6E5-0759D41DA6B4}" presName="accentRepeatNode" presStyleLbl="solidFgAcc1" presStyleIdx="0" presStyleCnt="1"/>
      <dgm:spPr/>
    </dgm:pt>
  </dgm:ptLst>
  <dgm:cxnLst>
    <dgm:cxn modelId="{49529DB9-B08C-497A-95AE-ADB69A2154B8}" type="presOf" srcId="{AE891F76-24F8-47B2-976E-A5181C21A8B5}" destId="{EFBD4F74-672E-4F57-9974-16A7B77F3E77}" srcOrd="0" destOrd="0" presId="urn:microsoft.com/office/officeart/2008/layout/VerticalCurvedList"/>
    <dgm:cxn modelId="{F9DBFACA-C0EB-4E59-9A08-1C21E24638FC}" type="presOf" srcId="{8895B1E3-57F9-47ED-B6E5-0759D41DA6B4}" destId="{D6767064-2A18-47E7-AE47-30D3D223017E}" srcOrd="0" destOrd="0" presId="urn:microsoft.com/office/officeart/2008/layout/VerticalCurvedList"/>
    <dgm:cxn modelId="{0E2BFB6F-BF16-410E-8C51-CBB7B8EA19DE}" srcId="{7C4E9769-F4F4-4CED-912F-81429BF76D7C}" destId="{8895B1E3-57F9-47ED-B6E5-0759D41DA6B4}" srcOrd="0" destOrd="0" parTransId="{FF16A0F1-73D4-4273-A70C-8DEB3AEA6E0D}" sibTransId="{AE891F76-24F8-47B2-976E-A5181C21A8B5}"/>
    <dgm:cxn modelId="{9A72C07A-CD0C-49B9-8DB4-71F8008CD66A}" type="presOf" srcId="{7C4E9769-F4F4-4CED-912F-81429BF76D7C}" destId="{7F57B13C-610F-44A3-A1AE-338A243DB8D9}" srcOrd="0" destOrd="0" presId="urn:microsoft.com/office/officeart/2008/layout/VerticalCurvedList"/>
    <dgm:cxn modelId="{CFAAB8FF-D7D8-41FD-A260-7ECFACCFFF0F}" type="presParOf" srcId="{7F57B13C-610F-44A3-A1AE-338A243DB8D9}" destId="{53E48943-A865-400F-9982-193928E819E3}" srcOrd="0" destOrd="0" presId="urn:microsoft.com/office/officeart/2008/layout/VerticalCurvedList"/>
    <dgm:cxn modelId="{74228D7B-2725-47F0-900C-CD076B20DBFC}" type="presParOf" srcId="{53E48943-A865-400F-9982-193928E819E3}" destId="{E03F11B9-3B44-4770-AA4A-4E305B858544}" srcOrd="0" destOrd="0" presId="urn:microsoft.com/office/officeart/2008/layout/VerticalCurvedList"/>
    <dgm:cxn modelId="{01AE456F-443A-4877-98C9-BAB646AF5271}" type="presParOf" srcId="{E03F11B9-3B44-4770-AA4A-4E305B858544}" destId="{4555D8E1-97BD-4349-8D54-66050282CEBD}" srcOrd="0" destOrd="0" presId="urn:microsoft.com/office/officeart/2008/layout/VerticalCurvedList"/>
    <dgm:cxn modelId="{DB9F76A5-E4F0-4AFC-9D0E-6AC3C8D2AD26}" type="presParOf" srcId="{E03F11B9-3B44-4770-AA4A-4E305B858544}" destId="{EFBD4F74-672E-4F57-9974-16A7B77F3E77}" srcOrd="1" destOrd="0" presId="urn:microsoft.com/office/officeart/2008/layout/VerticalCurvedList"/>
    <dgm:cxn modelId="{CDE6A806-69CD-41AF-8EF9-41C23B91C979}" type="presParOf" srcId="{E03F11B9-3B44-4770-AA4A-4E305B858544}" destId="{8D20B6DE-C614-4771-91C7-6FA54221F894}" srcOrd="2" destOrd="0" presId="urn:microsoft.com/office/officeart/2008/layout/VerticalCurvedList"/>
    <dgm:cxn modelId="{2C49B36E-6496-4991-9B29-6F9B6D0D29DC}" type="presParOf" srcId="{E03F11B9-3B44-4770-AA4A-4E305B858544}" destId="{7D297354-B250-42D4-BC55-2BCCCCF27598}" srcOrd="3" destOrd="0" presId="urn:microsoft.com/office/officeart/2008/layout/VerticalCurvedList"/>
    <dgm:cxn modelId="{EB4C5D32-C794-4EEF-9950-096A2FDD562C}" type="presParOf" srcId="{53E48943-A865-400F-9982-193928E819E3}" destId="{D6767064-2A18-47E7-AE47-30D3D223017E}" srcOrd="1" destOrd="0" presId="urn:microsoft.com/office/officeart/2008/layout/VerticalCurvedList"/>
    <dgm:cxn modelId="{A7B1DA63-A99E-467A-B4B1-2ACAF1D58638}" type="presParOf" srcId="{53E48943-A865-400F-9982-193928E819E3}" destId="{A0E40EF2-416D-4499-ABAC-BBFB0DF4F750}" srcOrd="2" destOrd="0" presId="urn:microsoft.com/office/officeart/2008/layout/VerticalCurvedList"/>
    <dgm:cxn modelId="{30CCE099-88C0-44A6-B6B3-C90840B3D8F6}" type="presParOf" srcId="{A0E40EF2-416D-4499-ABAC-BBFB0DF4F750}" destId="{F88792B3-C9E8-4C8E-B17E-CB4555DCA64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A2445-AB67-480C-B510-CC74A5B7106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5154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43232-0014-4EA0-81E7-EEB04542B503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8040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972B6-4AE2-4BB9-B924-A44C40BFE09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765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57C7C-2D72-4EDC-AA3F-7EEC6836D04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9698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97DB1-ABAD-434D-9A4A-75CACFBABD3D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8668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DCF3E-58B0-4D9F-9E69-A0E782F54B0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5729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430E8-EE2E-46C8-BCEA-C411C4365CE2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9164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17555-10A6-4DEC-9055-A95F1D41F4C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5380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423D6-CF82-4F65-99E4-5527A92CC7A8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2767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1AE-FB0D-487B-8578-D0A986B08F8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75360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3B1D6-C5C1-4B34-8B61-761A42EE9750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56660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F11B76-22B6-4ED2-916E-5F2C4EB4543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77" r:id="rId2"/>
    <p:sldLayoutId id="2147484085" r:id="rId3"/>
    <p:sldLayoutId id="2147484078" r:id="rId4"/>
    <p:sldLayoutId id="2147484086" r:id="rId5"/>
    <p:sldLayoutId id="2147484079" r:id="rId6"/>
    <p:sldLayoutId id="2147484080" r:id="rId7"/>
    <p:sldLayoutId id="2147484087" r:id="rId8"/>
    <p:sldLayoutId id="2147484081" r:id="rId9"/>
    <p:sldLayoutId id="2147484082" r:id="rId10"/>
    <p:sldLayoutId id="21474840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4400" dirty="0" smtClean="0"/>
              <a:t>Restauração e reconstrução </a:t>
            </a:r>
            <a:r>
              <a:rPr lang="pt-BR" sz="4400" smtClean="0"/>
              <a:t>de imagens</a:t>
            </a:r>
            <a:endParaRPr lang="pt-BR" sz="44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Nielsen Castelo Damasceno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Equações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A média e a variância dessa densidade são dadas por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r>
                  <a:rPr lang="pt-BR" dirty="0" smtClean="0"/>
                  <a:t>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just"/>
                <a:r>
                  <a:rPr lang="pt-BR" b="1" dirty="0" smtClean="0"/>
                  <a:t>Ruído Impulsivo</a:t>
                </a:r>
              </a:p>
              <a:p>
                <a:pPr algn="just"/>
                <a:endParaRPr lang="pt-BR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       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0             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23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Exemplos de imagem com ruído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524000"/>
            <a:ext cx="4191000" cy="417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5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Exemplos de imagem com ruído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556792"/>
            <a:ext cx="7678439" cy="501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00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Exemplos de imagem com ruído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9687"/>
            <a:ext cx="7699696" cy="502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21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Calculo dos parâmetros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Utilize a média e a variância para encontrar a e b.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95" y="1752600"/>
            <a:ext cx="8632209" cy="33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Restauração na presença de ruído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Quando a única degradação é o ruído podemos representar por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r>
                  <a:rPr lang="pt-BR" dirty="0" smtClean="0"/>
                  <a:t>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just"/>
                <a:r>
                  <a:rPr lang="pt-BR" b="1" dirty="0" smtClean="0"/>
                  <a:t>Filtro da média aritmética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75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Restauração na presença de ruído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b="1" dirty="0" smtClean="0"/>
                  <a:t>Filtro da média geométrica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𝑥𝑦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just"/>
                <a:r>
                  <a:rPr lang="pt-BR" b="1" dirty="0" smtClean="0"/>
                  <a:t>Filtro de média harmônica</a:t>
                </a:r>
              </a:p>
              <a:p>
                <a:pPr algn="just"/>
                <a:endParaRPr lang="pt-BR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𝑚𝑛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pt-BR" b="1" dirty="0"/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32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Restauração na presença de ruído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b="1" dirty="0" smtClean="0"/>
                  <a:t>Filtro da média contra-harmônica</a:t>
                </a:r>
              </a:p>
              <a:p>
                <a:pPr algn="just"/>
                <a:endParaRPr lang="pt-BR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 dirty="0" smtClean="0"/>
                  <a:t> é chamado de ordem do filtro. Filtro muito utilizado para eliminar o ruído sal e pimenta.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 dirty="0" smtClean="0"/>
                  <a:t> é positivo elimina o ruído de pimenta e negativo elimina o ruído de sal.</a:t>
                </a: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33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7010400" cy="51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0"/>
            <a:ext cx="7391400" cy="53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Restauração de imagem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Procura recuperar uma imagem corrompida com base em um conhecimento a priori do fenômeno de degradação.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5" y="2667000"/>
            <a:ext cx="8291325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de estatística de ordem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</p:spPr>
            <p:txBody>
              <a:bodyPr/>
              <a:lstStyle/>
              <a:p>
                <a:pPr algn="just"/>
                <a:r>
                  <a:rPr lang="pt-BR" b="1" dirty="0" smtClean="0"/>
                  <a:t>Filtro da mediana</a:t>
                </a:r>
              </a:p>
              <a:p>
                <a:pPr algn="just"/>
                <a:endParaRPr lang="pt-BR" b="1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𝑚𝑒𝑑𝑖𝑎𝑛𝑎</m:t>
                              </m:r>
                            </m:e>
                          </m:groupCh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lim>
                          <m:r>
                            <m:rPr>
                              <m:brk m:alnAt="7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lim>
                      </m:limLow>
                    </m:oMath>
                  </m:oMathPara>
                </a14:m>
                <a:endParaRPr lang="pt-BR" b="0" i="1" dirty="0" smtClean="0">
                  <a:latin typeface="Cambria Math" panose="02040503050406030204" pitchFamily="18" charset="0"/>
                </a:endParaRPr>
              </a:p>
              <a:p>
                <a:pPr algn="just"/>
                <a:r>
                  <a:rPr lang="pt-BR" b="1" dirty="0" smtClean="0">
                    <a:latin typeface="Cambria Math" panose="02040503050406030204" pitchFamily="18" charset="0"/>
                  </a:rPr>
                  <a:t>Filtro de máximo e de mínimo</a:t>
                </a:r>
              </a:p>
              <a:p>
                <a:pPr algn="just"/>
                <a:endParaRPr lang="pt-BR" b="1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̂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pt-BR" dirty="0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pt-BR" dirty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𝑥𝑦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pt-B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Espaço Reservado para Conteúdo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76800"/>
              </a:xfrm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96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de estatística de ordem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7467600" cy="527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4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de estatística de ordem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1" y="1676400"/>
            <a:ext cx="885573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O comportamento muda com base nas características estatísticas da imagem dentro da região de filtro definida pela janela retângula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 de tamanho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𝑚𝑥𝑛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b="0" dirty="0" smtClean="0"/>
              </a:p>
              <a:p>
                <a:r>
                  <a:rPr lang="pt-BR" dirty="0" smtClean="0"/>
                  <a:t>Os filtros adaptativos são capazes de um desempenho superior ao dos filtros discutido até agora.</a:t>
                </a:r>
              </a:p>
              <a:p>
                <a:r>
                  <a:rPr lang="pt-BR" dirty="0" smtClean="0"/>
                  <a:t>O preço pago pelo maior poder de filtragem é uma maior complexidade do filtro.</a:t>
                </a:r>
              </a:p>
              <a:p>
                <a:r>
                  <a:rPr lang="pt-BR" dirty="0" smtClean="0"/>
                  <a:t>Ainda considerando a imagem degradada igual à imagem original mais o ruído.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16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52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adaptativos (ruído local)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Usa a media estatística mais simples: média e variância.</a:t>
                </a:r>
              </a:p>
              <a:p>
                <a:r>
                  <a:rPr lang="pt-BR" dirty="0" smtClean="0"/>
                  <a:t>A reposta do filtro em qualquer ponto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dirty="0" smtClean="0"/>
                  <a:t>no qual a região é centralizada deve se basear em quatro valores:</a:t>
                </a:r>
              </a:p>
              <a:p>
                <a:pPr marL="731837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o valor da imagem com ruído em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marL="731837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 smtClean="0"/>
                  <a:t> a variância do ruído que corrompe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para forma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marL="731837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pt-BR" dirty="0" smtClean="0"/>
                  <a:t>, a média local dos pixel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pPr marL="731837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, a variância local dos pixels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9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adaptativos (ruído local)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257800"/>
              </a:xfrm>
            </p:spPr>
            <p:txBody>
              <a:bodyPr/>
              <a:lstStyle/>
              <a:p>
                <a:r>
                  <a:rPr lang="pt-BR" dirty="0" smtClean="0"/>
                  <a:t>Queremos que o comportamento do filtro seja o seguinte: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BR" dirty="0" smtClean="0"/>
                  <a:t>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 for zero, o filtro deve simplesmente retornar o valor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 Esse é o caso trivial, de ruído zero, no qual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igual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BR" dirty="0" smtClean="0"/>
                  <a:t>Se a variância local for alta em relação à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dirty="0" smtClean="0"/>
                  <a:t>, o filtro deve retornar um valor próximo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 Uma alta variância local costuma ser associada às bordas, que devem ser preservadas.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BR" dirty="0" smtClean="0"/>
                  <a:t>Se as duas variâncias forem iguais, queremos que o filtro retorne o valor da média aritmética dos pixels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 Essa condição ocorre quando a área local tem as mesmas propriedades que a imagem em geral e o ruído local é reduzido pelo simples cálculo da média. 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257800"/>
              </a:xfrm>
              <a:blipFill rotWithShape="0">
                <a:blip r:embed="rId2"/>
                <a:stretch>
                  <a:fillRect l="-643" t="-812" r="-6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3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adaptativos (ruído local)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534400" cy="5257800"/>
              </a:xfrm>
            </p:spPr>
            <p:txBody>
              <a:bodyPr/>
              <a:lstStyle/>
              <a:p>
                <a:r>
                  <a:rPr lang="pt-BR" dirty="0" smtClean="0"/>
                  <a:t>Uma expressão adaptativa com base nas premissas anterior pode ser expressa como</a:t>
                </a:r>
              </a:p>
              <a:p>
                <a:endParaRPr lang="pt-BR" dirty="0"/>
              </a:p>
              <a:p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b="0" dirty="0" smtClean="0"/>
              </a:p>
              <a:p>
                <a:pPr marL="0" indent="0">
                  <a:buNone/>
                </a:pPr>
                <a:r>
                  <a:rPr lang="pt-BR" dirty="0" smtClean="0"/>
                  <a:t>O único valor que precisa ser conhecido é a variância do ruído geral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  <a:p>
                <a:pPr marL="0" indent="0" algn="ctr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534400" cy="5257800"/>
              </a:xfrm>
              <a:blipFill rotWithShape="0">
                <a:blip r:embed="rId2"/>
                <a:stretch>
                  <a:fillRect l="-1071" t="-8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4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6275"/>
            <a:ext cx="7315200" cy="530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 de mediana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 smtClean="0"/>
                  <a:t> valor mínimo de intensidade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 smtClean="0"/>
                  <a:t> valor máximo de intensidade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 smtClean="0"/>
                  <a:t> mediana dos valores de intensidade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 </a:t>
                </a:r>
                <a:r>
                  <a:rPr lang="pt-BR" dirty="0" smtClean="0"/>
                  <a:t>valor da intensidade nas coordenadas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 smtClean="0"/>
                  <a:t>tamanho máximo permitido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endParaRPr lang="pt-BR" dirty="0"/>
              </a:p>
              <a:p>
                <a:r>
                  <a:rPr lang="pt-BR" dirty="0" smtClean="0"/>
                  <a:t>O algoritmo é dividido em duas etapas, chamadas de estágio A e estágio B, como segue: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1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76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 de mediana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Estágio A:</a:t>
                </a:r>
              </a:p>
              <a:p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 smtClean="0"/>
                  <a:t>A1 =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𝑍𝑚𝑒𝑑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𝑍𝑚𝑖𝑛</m:t>
                    </m:r>
                  </m:oMath>
                </a14:m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 smtClean="0"/>
                  <a:t>A2 =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𝑍𝑚𝑒𝑑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𝑍𝑚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 smtClean="0"/>
                  <a:t>Se A1 &gt; 0 E  A2 &lt; 0, vá para o estágio B</a:t>
                </a:r>
              </a:p>
              <a:p>
                <a:pPr marL="274637" lvl="1" indent="0">
                  <a:buNone/>
                </a:pPr>
                <a:r>
                  <a:rPr lang="pt-BR" dirty="0" smtClean="0"/>
                  <a:t>Se não, aumente o tamanho da janela</a:t>
                </a:r>
              </a:p>
              <a:p>
                <a:pPr marL="274637" lvl="1" indent="0">
                  <a:buNone/>
                </a:pPr>
                <a:r>
                  <a:rPr lang="pt-BR" dirty="0" smtClean="0"/>
                  <a:t>Se o tamanho da janela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pt-BR" dirty="0" smtClean="0"/>
                  <a:t>, repita o estágio A</a:t>
                </a:r>
              </a:p>
              <a:p>
                <a:pPr marL="274637" lvl="1" indent="0">
                  <a:buNone/>
                </a:pPr>
                <a:r>
                  <a:rPr lang="pt-BR" dirty="0" smtClean="0"/>
                  <a:t>Se não, a saída é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𝑍𝑚𝑒𝑑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4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Restauração de imagem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pt-BR" altLang="pt-BR" dirty="0" smtClean="0"/>
                  <a:t>Se H for um processo linear e invariante no espaço, a imagem degradada será determinada no domínio espacial por</a:t>
                </a:r>
              </a:p>
              <a:p>
                <a:pPr eaLnBrk="1" hangingPunct="1"/>
                <a:endParaRPr lang="pt-BR" altLang="pt-BR" dirty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alt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  <m:d>
                        <m:d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altLang="pt-BR" dirty="0" smtClean="0"/>
              </a:p>
              <a:p>
                <a:pPr marL="0" indent="0" algn="just" eaLnBrk="1" hangingPunct="1">
                  <a:buNone/>
                </a:pPr>
                <a:r>
                  <a:rPr lang="pt-BR" altLang="pt-BR" dirty="0" smtClean="0"/>
                  <a:t>Na qual </a:t>
                </a:r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altLang="pt-BR" dirty="0" smtClean="0"/>
                  <a:t> é a representação espacial da função de degradação e </a:t>
                </a:r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⋆</m:t>
                    </m:r>
                  </m:oMath>
                </a14:m>
                <a:r>
                  <a:rPr lang="pt-BR" altLang="pt-BR" dirty="0" smtClean="0"/>
                  <a:t> indica a </a:t>
                </a:r>
                <a:r>
                  <a:rPr lang="pt-BR" altLang="pt-BR" dirty="0" err="1" smtClean="0"/>
                  <a:t>convolução</a:t>
                </a:r>
                <a:r>
                  <a:rPr lang="pt-BR" altLang="pt-BR" dirty="0" smtClean="0"/>
                  <a:t>.</a:t>
                </a:r>
              </a:p>
              <a:p>
                <a:pPr marL="0" indent="0" algn="just" eaLnBrk="1" hangingPunct="1">
                  <a:buNone/>
                </a:pPr>
                <a:r>
                  <a:rPr lang="pt-BR" altLang="pt-BR" dirty="0" smtClean="0"/>
                  <a:t>A </a:t>
                </a:r>
                <a:r>
                  <a:rPr lang="pt-BR" altLang="pt-BR" dirty="0" err="1" smtClean="0"/>
                  <a:t>convolução</a:t>
                </a:r>
                <a:r>
                  <a:rPr lang="pt-BR" altLang="pt-BR" dirty="0" smtClean="0"/>
                  <a:t> no domínio espacial é análoga à multiplicação no domínio da frequência.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altLang="pt-BR" dirty="0" smtClean="0"/>
              </a:p>
              <a:p>
                <a:pPr marL="0" indent="0" algn="just" eaLnBrk="1" hangingPunct="1">
                  <a:buNone/>
                </a:pPr>
                <a:r>
                  <a:rPr lang="pt-BR" altLang="pt-BR" dirty="0" smtClean="0"/>
                  <a:t>Letras maiúsculas representam a transformada de Fourier.</a:t>
                </a:r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65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Filtro adaptativo de mediana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Estágio B:</a:t>
                </a:r>
              </a:p>
              <a:p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/>
                  <a:t>B</a:t>
                </a:r>
                <a:r>
                  <a:rPr lang="pt-BR" dirty="0" smtClean="0"/>
                  <a:t>1 =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𝑥𝑦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𝑍𝑚𝑖𝑛</m:t>
                    </m:r>
                  </m:oMath>
                </a14:m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 smtClean="0"/>
                  <a:t>A2 =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𝑍𝑚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 smtClean="0"/>
                  <a:t>Se B1 &gt; 0 E  B2 &lt; 0, a saída é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𝑍𝑥𝑦</m:t>
                    </m:r>
                  </m:oMath>
                </a14:m>
                <a:endParaRPr lang="pt-BR" dirty="0" smtClean="0"/>
              </a:p>
              <a:p>
                <a:pPr marL="274637" lvl="1" indent="0">
                  <a:buNone/>
                </a:pPr>
                <a:r>
                  <a:rPr lang="pt-BR" dirty="0" smtClean="0"/>
                  <a:t>Se não, a saída é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𝑍𝑚𝑒𝑑</m:t>
                    </m:r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 Filtro adaptativo de mediana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" y="1828800"/>
            <a:ext cx="89647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Métricas de qualidade em imagens</a:t>
            </a:r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r>
              <a:rPr lang="pt-BR" altLang="pt-BR" dirty="0" smtClean="0"/>
              <a:t>Depende da aplicação na qual a imagem é utilizada.</a:t>
            </a:r>
          </a:p>
          <a:p>
            <a:r>
              <a:rPr lang="pt-BR" altLang="pt-BR" dirty="0" smtClean="0"/>
              <a:t>Aplicação: entretenimento ou que requerem grande precisão.</a:t>
            </a:r>
          </a:p>
          <a:p>
            <a:r>
              <a:rPr lang="pt-BR" altLang="pt-BR" dirty="0" smtClean="0"/>
              <a:t>Medicina, automação industrial, outros.</a:t>
            </a:r>
          </a:p>
          <a:p>
            <a:r>
              <a:rPr lang="pt-BR" altLang="pt-BR" dirty="0" smtClean="0"/>
              <a:t>Os tipos de graus de degradação que uma imagem pode sofrer, em geral, são bem distintos.</a:t>
            </a:r>
          </a:p>
          <a:p>
            <a:r>
              <a:rPr lang="pt-BR" altLang="pt-BR" dirty="0" smtClean="0"/>
              <a:t>Pode sofre degradação durante o processo de aquisição, transmissão ou processamento.</a:t>
            </a:r>
          </a:p>
          <a:p>
            <a:r>
              <a:rPr lang="pt-BR" altLang="pt-BR" dirty="0" smtClean="0"/>
              <a:t>Avaliar a similaridade de uma imagem transformada g em relação à original f.</a:t>
            </a:r>
          </a:p>
        </p:txBody>
      </p:sp>
    </p:spTree>
    <p:extLst>
      <p:ext uri="{BB962C8B-B14F-4D97-AF65-F5344CB8AC3E}">
        <p14:creationId xmlns:p14="http://schemas.microsoft.com/office/powerpoint/2010/main" val="140871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graphicFrame>
        <p:nvGraphicFramePr>
          <p:cNvPr id="3" name="Espaço Reservado para Conteúdo 2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6" name="CaixaDeTexto 3"/>
          <p:cNvSpPr txBox="1">
            <a:spLocks noChangeArrowheads="1"/>
          </p:cNvSpPr>
          <p:nvPr/>
        </p:nvSpPr>
        <p:spPr bwMode="auto">
          <a:xfrm>
            <a:off x="914400" y="3200400"/>
            <a:ext cx="2514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3600"/>
              <a:t>Dois tipos de avaliação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3600"/>
          </a:p>
        </p:txBody>
      </p:sp>
    </p:spTree>
    <p:extLst>
      <p:ext uri="{BB962C8B-B14F-4D97-AF65-F5344CB8AC3E}">
        <p14:creationId xmlns:p14="http://schemas.microsoft.com/office/powerpoint/2010/main" val="367161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9219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pt-BR" altLang="pt-BR" smtClean="0"/>
              <a:t>Erro máximo</a:t>
            </a:r>
          </a:p>
          <a:p>
            <a:pPr lvl="1"/>
            <a:r>
              <a:rPr lang="pt-BR" altLang="pt-BR" smtClean="0"/>
              <a:t>O erro máximo (ME – </a:t>
            </a:r>
            <a:r>
              <a:rPr lang="pt-BR" altLang="pt-BR" i="1" smtClean="0"/>
              <a:t>Maximum Error</a:t>
            </a:r>
            <a:r>
              <a:rPr lang="pt-BR" altLang="pt-BR" smtClean="0"/>
              <a:t>) é a maior diferença absoluta entre cada par de pontos na imagem original e na imagem aproximada.</a:t>
            </a:r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r>
              <a:rPr lang="pt-BR" altLang="pt-BR" smtClean="0"/>
              <a:t>Quando menor essa métrica, melhor a nova imagem se aproxima da original.</a:t>
            </a:r>
          </a:p>
          <a:p>
            <a:pPr lvl="1"/>
            <a:r>
              <a:rPr lang="pt-BR" altLang="pt-BR" smtClean="0"/>
              <a:t>Bastante sensível a ruído ou a variações locais nas imagens.</a:t>
            </a:r>
          </a:p>
        </p:txBody>
      </p:sp>
      <p:sp>
        <p:nvSpPr>
          <p:cNvPr id="7" name="CaixaDeTexto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6000" y="3429000"/>
            <a:ext cx="4766946" cy="52322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0719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10243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pt-BR" altLang="pt-BR" smtClean="0"/>
              <a:t>Erro médio Absoluto</a:t>
            </a:r>
          </a:p>
          <a:p>
            <a:pPr lvl="1"/>
            <a:r>
              <a:rPr lang="pt-BR" altLang="pt-BR" smtClean="0"/>
              <a:t>O erro médio absoluto (MAE – </a:t>
            </a:r>
            <a:r>
              <a:rPr lang="pt-BR" altLang="pt-BR" i="1" smtClean="0"/>
              <a:t>Mean Absolute Error</a:t>
            </a:r>
            <a:r>
              <a:rPr lang="pt-BR" altLang="pt-BR" smtClean="0"/>
              <a:t>) é a soma da diferença absoluta de cada ponto da imagem original e da imagem aproximada, dividido pela multiplicação das dimensões da imagem.</a:t>
            </a:r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r>
              <a:rPr lang="pt-BR" altLang="pt-BR" smtClean="0"/>
              <a:t>Quando menor essa métrica, melhor a nova imagem se aproxima da original.</a:t>
            </a:r>
          </a:p>
        </p:txBody>
      </p:sp>
      <p:sp>
        <p:nvSpPr>
          <p:cNvPr id="7" name="CaixaDeTexto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6000" y="3200400"/>
            <a:ext cx="5264326" cy="117205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696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11267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pt-BR" altLang="pt-BR" smtClean="0"/>
              <a:t>Erro médio Quadrático</a:t>
            </a:r>
          </a:p>
          <a:p>
            <a:pPr lvl="1"/>
            <a:r>
              <a:rPr lang="pt-BR" altLang="pt-BR" smtClean="0"/>
              <a:t>O erro médio quadrático (MSE – </a:t>
            </a:r>
            <a:r>
              <a:rPr lang="pt-BR" altLang="pt-BR" i="1" smtClean="0"/>
              <a:t>Mean Square Error</a:t>
            </a:r>
            <a:r>
              <a:rPr lang="pt-BR" altLang="pt-BR" smtClean="0"/>
              <a:t>) é a soma do quadrado das diferenças de cada ponto da imagem e da imagem aproximada, dividindo pela multiplicação das dimensões da imagem.</a:t>
            </a:r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r>
              <a:rPr lang="pt-BR" altLang="pt-BR" smtClean="0"/>
              <a:t>Quando menor essa métrica, melhor a nova imagem se aproxima da original.</a:t>
            </a:r>
          </a:p>
          <a:p>
            <a:pPr lvl="1"/>
            <a:endParaRPr lang="pt-BR" altLang="pt-BR" smtClean="0"/>
          </a:p>
        </p:txBody>
      </p:sp>
      <p:sp>
        <p:nvSpPr>
          <p:cNvPr id="7" name="CaixaDeTexto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6000" y="3124200"/>
            <a:ext cx="5472460" cy="117205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4509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12291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pt-BR" altLang="pt-BR" smtClean="0"/>
              <a:t>Erro médio Quadrático</a:t>
            </a:r>
          </a:p>
          <a:p>
            <a:pPr lvl="1"/>
            <a:r>
              <a:rPr lang="pt-BR" altLang="pt-BR" smtClean="0"/>
              <a:t>Uma variação muito utilizada dessa métrica é conhecida como raiz do erro médio quadrático (RMSE – </a:t>
            </a:r>
            <a:r>
              <a:rPr lang="pt-BR" altLang="pt-BR" i="1" smtClean="0"/>
              <a:t>Root Mean Square Error</a:t>
            </a:r>
            <a:r>
              <a:rPr lang="pt-BR" altLang="pt-BR" smtClean="0"/>
              <a:t>).</a:t>
            </a:r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</p:txBody>
      </p:sp>
      <p:sp>
        <p:nvSpPr>
          <p:cNvPr id="7" name="CaixaDeTexto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6000" y="2743200"/>
            <a:ext cx="5827301" cy="152920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9780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13315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pt-BR" altLang="pt-BR" smtClean="0"/>
              <a:t>Erro médio Quadrático</a:t>
            </a:r>
          </a:p>
          <a:p>
            <a:pPr lvl="1"/>
            <a:r>
              <a:rPr lang="pt-BR" altLang="pt-BR" smtClean="0"/>
              <a:t>Outra variação dessa métrica é o erro médio quadrático normalizado (NMSE – </a:t>
            </a:r>
            <a:r>
              <a:rPr lang="pt-BR" altLang="pt-BR" i="1" smtClean="0"/>
              <a:t>Normalized Mean Square Error</a:t>
            </a:r>
            <a:r>
              <a:rPr lang="pt-BR" altLang="pt-BR" smtClean="0"/>
              <a:t>).</a:t>
            </a:r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r>
              <a:rPr lang="pt-BR" altLang="pt-BR" smtClean="0"/>
              <a:t>Os valores variam entre 0 e 1.</a:t>
            </a:r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  <a:p>
            <a:pPr lvl="1"/>
            <a:endParaRPr lang="pt-BR" altLang="pt-BR" smtClean="0"/>
          </a:p>
        </p:txBody>
      </p:sp>
      <p:sp>
        <p:nvSpPr>
          <p:cNvPr id="7" name="CaixaDeTexto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86000" y="2743200"/>
            <a:ext cx="5511573" cy="9874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487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00200"/>
            <a:ext cx="8229600" cy="5029200"/>
          </a:xfrm>
          <a:blipFill rotWithShape="1">
            <a:blip r:embed="rId2"/>
            <a:stretch>
              <a:fillRect l="-593" t="-848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pt-BR">
                <a:noFill/>
              </a:rPr>
              <a:t> </a:t>
            </a:r>
          </a:p>
        </p:txBody>
      </p:sp>
      <p:sp>
        <p:nvSpPr>
          <p:cNvPr id="7" name="CaixaDeTexto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90800" y="2819400"/>
            <a:ext cx="3398431" cy="78393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  <p:sp>
        <p:nvSpPr>
          <p:cNvPr id="5" name="CaixaDeTexto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90800" y="3619579"/>
            <a:ext cx="3738652" cy="833626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  <p:sp>
        <p:nvSpPr>
          <p:cNvPr id="8" name="CaixaDeTexto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95400" y="4572000"/>
            <a:ext cx="6560194" cy="96558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153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Modelo de ruído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As principais fontes de ruído de imagens digitais surgem durante:</a:t>
            </a:r>
          </a:p>
          <a:p>
            <a:pPr lvl="1" eaLnBrk="1" hangingPunct="1"/>
            <a:r>
              <a:rPr lang="pt-BR" altLang="pt-BR" dirty="0" smtClean="0"/>
              <a:t>Aquisição.</a:t>
            </a:r>
          </a:p>
          <a:p>
            <a:pPr lvl="1" eaLnBrk="1" hangingPunct="1"/>
            <a:r>
              <a:rPr lang="pt-BR" altLang="pt-BR" dirty="0" smtClean="0"/>
              <a:t>Transmissão de imagem.</a:t>
            </a:r>
          </a:p>
          <a:p>
            <a:pPr lvl="1" eaLnBrk="1" hangingPunct="1"/>
            <a:endParaRPr lang="pt-BR" altLang="pt-BR" dirty="0"/>
          </a:p>
          <a:p>
            <a:pPr eaLnBrk="1" hangingPunct="1"/>
            <a:r>
              <a:rPr lang="pt-BR" altLang="pt-BR" dirty="0" smtClean="0"/>
              <a:t>Uma série de fatores, como condições ambientais durante a aquisição da imagem.</a:t>
            </a:r>
          </a:p>
          <a:p>
            <a:pPr eaLnBrk="1" hangingPunct="1"/>
            <a:r>
              <a:rPr lang="pt-BR" altLang="pt-BR" dirty="0" smtClean="0"/>
              <a:t>A qualidade dos elementos sensores em si.</a:t>
            </a:r>
          </a:p>
          <a:p>
            <a:pPr eaLnBrk="1" hangingPunct="1"/>
            <a:r>
              <a:rPr lang="pt-BR" altLang="pt-BR" dirty="0" smtClean="0"/>
              <a:t>As imagens são corrompidas durante a transmissão, principalmente em virtude de interferências no canal utilizado para a transmissão.</a:t>
            </a:r>
          </a:p>
        </p:txBody>
      </p:sp>
    </p:spTree>
    <p:extLst>
      <p:ext uri="{BB962C8B-B14F-4D97-AF65-F5344CB8AC3E}">
        <p14:creationId xmlns:p14="http://schemas.microsoft.com/office/powerpoint/2010/main" val="287415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 dirty="0" smtClean="0"/>
              <a:t>Relação Sinal-Ruído de Pico (PSNR)</a:t>
            </a:r>
          </a:p>
          <a:p>
            <a:pPr lvl="1">
              <a:buFont typeface="Arial" charset="0"/>
              <a:buChar char="•"/>
              <a:defRPr/>
            </a:pPr>
            <a:r>
              <a:rPr lang="pt-BR" dirty="0" smtClean="0"/>
              <a:t>PSNR é expressa em decibel (dB).</a:t>
            </a:r>
          </a:p>
          <a:p>
            <a:pPr lvl="1">
              <a:buFont typeface="Arial" charset="0"/>
              <a:buChar char="•"/>
              <a:defRPr/>
            </a:pPr>
            <a:r>
              <a:rPr lang="pt-BR" dirty="0" smtClean="0"/>
              <a:t>Valores típicos de PSNR variam entre 20 (para RMSE = 25.5) e 40 (para RMSE = 2.55).</a:t>
            </a:r>
          </a:p>
          <a:p>
            <a:pPr lvl="1">
              <a:buFont typeface="Arial" charset="0"/>
              <a:buChar char="•"/>
              <a:defRPr/>
            </a:pPr>
            <a:r>
              <a:rPr lang="pt-BR" dirty="0" smtClean="0"/>
              <a:t>Quanto maior essa métrica, melhor a nova imagem se aproxima da original.</a:t>
            </a:r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marL="274637" lvl="1" indent="0">
              <a:buFont typeface="Arial" charset="0"/>
              <a:buNone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5883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 dirty="0" smtClean="0"/>
              <a:t>Relação Sinal-Ruído (SNR)</a:t>
            </a:r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marL="274637" lvl="1" indent="0">
              <a:buFont typeface="Arial" charset="0"/>
              <a:buNone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</p:txBody>
      </p:sp>
      <p:sp>
        <p:nvSpPr>
          <p:cNvPr id="4" name="CaixaDeTexto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10185" y="2895600"/>
            <a:ext cx="6369436" cy="9874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33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00200"/>
            <a:ext cx="8229600" cy="4419600"/>
          </a:xfrm>
          <a:blipFill rotWithShape="1">
            <a:blip r:embed="rId2"/>
            <a:stretch>
              <a:fillRect l="-593" t="-966" r="-1407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pt-BR">
                <a:noFill/>
              </a:rPr>
              <a:t> </a:t>
            </a:r>
          </a:p>
        </p:txBody>
      </p:sp>
      <p:sp>
        <p:nvSpPr>
          <p:cNvPr id="4" name="CaixaDeTexto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10185" y="2895600"/>
            <a:ext cx="6334426" cy="865943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9236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Qualidade de imagens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19600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 dirty="0" smtClean="0"/>
              <a:t>Coeficiente de correlação</a:t>
            </a:r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r>
              <a:rPr lang="pt-BR" dirty="0" smtClean="0"/>
              <a:t>A correlação pode ser vista como covariância dividida por um fator que depende da distribuição dos níveis de cinza (variância da imagem) de cada uma das imagens.</a:t>
            </a:r>
          </a:p>
          <a:p>
            <a:pPr lvl="1">
              <a:buFont typeface="Arial" charset="0"/>
              <a:buChar char="•"/>
              <a:defRPr/>
            </a:pPr>
            <a:r>
              <a:rPr lang="pt-BR" dirty="0" smtClean="0"/>
              <a:t>O valor de </a:t>
            </a:r>
            <a:r>
              <a:rPr lang="pt-BR" i="1" dirty="0" smtClean="0"/>
              <a:t>r</a:t>
            </a:r>
            <a:r>
              <a:rPr lang="pt-BR" dirty="0" smtClean="0"/>
              <a:t> varia entre -1 a 1.</a:t>
            </a: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marL="274637" lvl="1" indent="0">
              <a:buFont typeface="Arial" charset="0"/>
              <a:buNone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  <a:p>
            <a:pPr lvl="1">
              <a:buFont typeface="Arial" charset="0"/>
              <a:buChar char="•"/>
              <a:defRPr/>
            </a:pPr>
            <a:endParaRPr lang="pt-BR" dirty="0" smtClean="0"/>
          </a:p>
        </p:txBody>
      </p:sp>
      <p:sp>
        <p:nvSpPr>
          <p:cNvPr id="4" name="CaixaDeTexto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0553" y="2590800"/>
            <a:ext cx="8066247" cy="132767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18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Filtro </a:t>
            </a:r>
            <a:r>
              <a:rPr lang="pt-BR" dirty="0" err="1" smtClean="0"/>
              <a:t>Wiener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419600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Proposto por N. </a:t>
                </a:r>
                <a:r>
                  <a:rPr lang="pt-BR" dirty="0" err="1" smtClean="0"/>
                  <a:t>Wiener</a:t>
                </a:r>
                <a:r>
                  <a:rPr lang="pt-BR" dirty="0" smtClean="0"/>
                  <a:t> em 1942</a:t>
                </a:r>
              </a:p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Filtro de mínimo erro quadrático médio.</a:t>
                </a:r>
              </a:p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O método considera imagens e ruídos como </a:t>
                </a:r>
                <a:r>
                  <a:rPr lang="pt-BR" dirty="0" err="1" smtClean="0"/>
                  <a:t>VAs</a:t>
                </a:r>
                <a:r>
                  <a:rPr lang="pt-BR" dirty="0" smtClean="0"/>
                  <a:t>, e o objetivo é encontrar uma estimativa para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pt-BR" dirty="0" smtClean="0"/>
                  <a:t> da imagem não corrompida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, de forma que o erro quadrático médio entre eles seja minimizado.</a:t>
                </a:r>
              </a:p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Essa medida de erro é dada por</a:t>
                </a:r>
              </a:p>
              <a:p>
                <a:pPr marL="0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{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  <a:defRPr/>
                </a:pPr>
                <a:r>
                  <a:rPr lang="pt-BR" dirty="0" smtClean="0"/>
                  <a:t>Na qual E{.} é o valor esperado do argumento.</a:t>
                </a:r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marL="274637" lvl="1" indent="0">
                  <a:buFont typeface="Arial" charset="0"/>
                  <a:buNone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419600"/>
              </a:xfrm>
              <a:blipFill rotWithShape="0">
                <a:blip r:embed="rId2"/>
                <a:stretch>
                  <a:fillRect l="-1111" t="-9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3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Filtro </a:t>
            </a:r>
            <a:r>
              <a:rPr lang="pt-BR" dirty="0" err="1" smtClean="0"/>
              <a:t>Wiener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419600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Presume-se que o ruído e a imagem não sejam correlacionados.</a:t>
                </a:r>
              </a:p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O ruído ou a imagem tenha média zero e que os níveis de intensidade da estimativa sejam uma função linear dos níveis da imagem degradada.</a:t>
                </a:r>
              </a:p>
              <a:p>
                <a:pPr>
                  <a:buFont typeface="Arial" charset="0"/>
                  <a:buChar char="•"/>
                  <a:defRPr/>
                </a:pPr>
                <a:r>
                  <a:rPr lang="pt-BR" dirty="0" smtClean="0"/>
                  <a:t>Com essas informações, o mínimo da função de erro da equação anterior é dado no domínio da frequência pela expressão:</a:t>
                </a:r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marL="274637" lvl="1" indent="0">
                  <a:buFont typeface="Arial" charset="0"/>
                  <a:buNone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419600"/>
              </a:xfrm>
              <a:blipFill rotWithShape="0">
                <a:blip r:embed="rId2"/>
                <a:stretch>
                  <a:fillRect l="-667" t="-966" r="-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1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Filtro </a:t>
            </a:r>
            <a:r>
              <a:rPr lang="pt-BR" dirty="0" err="1" smtClean="0"/>
              <a:t>Wiener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0185"/>
                <a:ext cx="8686800" cy="5638800"/>
              </a:xfrm>
            </p:spPr>
            <p:txBody>
              <a:bodyPr/>
              <a:lstStyle/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 algn="just">
                  <a:buNone/>
                  <a:defRPr/>
                </a:pPr>
                <a:r>
                  <a:rPr lang="pt-BR" dirty="0" smtClean="0"/>
                  <a:t>Lembrando que o produto de um valor complexo com o conjugado é igual à magnitude do valor complexo ao quadrado.</a:t>
                </a:r>
              </a:p>
              <a:p>
                <a:pPr algn="just">
                  <a:defRPr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dirty="0" smtClean="0"/>
                  <a:t> é a função degradação.</a:t>
                </a:r>
              </a:p>
              <a:p>
                <a:pPr algn="just">
                  <a:defRPr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dirty="0" smtClean="0"/>
                  <a:t> é o conjugado complexo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algn="just"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pPr algn="just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dirty="0" smtClean="0"/>
                  <a:t>= espectro de potência do ruído.</a:t>
                </a:r>
              </a:p>
              <a:p>
                <a:pPr algn="just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dirty="0" smtClean="0"/>
                  <a:t>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sSup>
                          <m:sSup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pt-BR" dirty="0" smtClean="0"/>
                  <a:t>= espectro de potência da imagem não degradada.</a:t>
                </a:r>
              </a:p>
              <a:p>
                <a:pPr algn="just"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marL="274637" lvl="1" indent="0">
                  <a:buFont typeface="Arial" charset="0"/>
                  <a:buNone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0185"/>
                <a:ext cx="8686800" cy="5638800"/>
              </a:xfrm>
              <a:blipFill rotWithShape="0">
                <a:blip r:embed="rId2"/>
                <a:stretch>
                  <a:fillRect l="-1123" r="-1053" b="-4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7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Filtro </a:t>
            </a:r>
            <a:r>
              <a:rPr lang="pt-BR" dirty="0" err="1" smtClean="0"/>
              <a:t>Wiener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310185"/>
                <a:ext cx="8686800" cy="5638800"/>
              </a:xfrm>
            </p:spPr>
            <p:txBody>
              <a:bodyPr/>
              <a:lstStyle/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algn="just">
                  <a:defRPr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pt-BR" dirty="0" smtClean="0"/>
                  <a:t> é a transformada da função degradação e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a transformada da imagem degradada.</a:t>
                </a:r>
                <a:endParaRPr lang="pt-BR" dirty="0"/>
              </a:p>
              <a:p>
                <a:pPr algn="just">
                  <a:defRPr/>
                </a:pPr>
                <a:r>
                  <a:rPr lang="pt-BR" dirty="0" smtClean="0"/>
                  <a:t> A imagem restaurada no domínio espacial é dada pela transformada inversa de Fourier.</a:t>
                </a:r>
              </a:p>
              <a:p>
                <a:pPr algn="just"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marL="274637" lvl="1" indent="0">
                  <a:buFont typeface="Arial" charset="0"/>
                  <a:buNone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  <a:p>
                <a:pPr lvl="1">
                  <a:buFont typeface="Arial" charset="0"/>
                  <a:buChar char="•"/>
                  <a:defRPr/>
                </a:pPr>
                <a:endParaRPr lang="pt-BR" dirty="0" smtClean="0"/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310185"/>
                <a:ext cx="8686800" cy="5638800"/>
              </a:xfrm>
              <a:blipFill rotWithShape="0">
                <a:blip r:embed="rId2"/>
                <a:stretch>
                  <a:fillRect l="-632" r="-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45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Exemplo de filtro </a:t>
            </a:r>
            <a:r>
              <a:rPr lang="pt-BR" dirty="0" err="1" smtClean="0"/>
              <a:t>Wiener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87081"/>
            <a:ext cx="4114800" cy="413152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1687082"/>
            <a:ext cx="4038601" cy="412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Exemplo de filtro </a:t>
            </a:r>
            <a:r>
              <a:rPr lang="pt-BR" dirty="0" err="1" smtClean="0"/>
              <a:t>Wiener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8213558" cy="24384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38200" y="4343400"/>
            <a:ext cx="591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a)			b)	 		c)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835925" y="5029200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pt-BR" dirty="0" smtClean="0"/>
              <a:t>Imagem </a:t>
            </a:r>
            <a:r>
              <a:rPr lang="pt-BR" dirty="0" err="1" smtClean="0"/>
              <a:t>blurred</a:t>
            </a:r>
            <a:r>
              <a:rPr lang="pt-BR" dirty="0" smtClean="0"/>
              <a:t> com ruído gaussiano branco.</a:t>
            </a:r>
          </a:p>
          <a:p>
            <a:pPr marL="342900" indent="-342900">
              <a:buAutoNum type="alphaLcParenR"/>
            </a:pPr>
            <a:r>
              <a:rPr lang="pt-BR" dirty="0" smtClean="0"/>
              <a:t>Filtro </a:t>
            </a:r>
            <a:r>
              <a:rPr lang="pt-BR" dirty="0" err="1" smtClean="0"/>
              <a:t>Wiener</a:t>
            </a:r>
            <a:r>
              <a:rPr lang="pt-BR" dirty="0" smtClean="0"/>
              <a:t>.</a:t>
            </a:r>
          </a:p>
          <a:p>
            <a:pPr marL="342900" indent="-342900">
              <a:buAutoNum type="alphaLcParenR"/>
            </a:pPr>
            <a:r>
              <a:rPr lang="pt-BR" dirty="0" smtClean="0"/>
              <a:t>Filtro </a:t>
            </a:r>
            <a:r>
              <a:rPr lang="pt-BR" dirty="0" err="1"/>
              <a:t>W</a:t>
            </a:r>
            <a:r>
              <a:rPr lang="pt-BR" dirty="0" err="1" smtClean="0"/>
              <a:t>iener</a:t>
            </a:r>
            <a:r>
              <a:rPr lang="pt-BR" dirty="0" smtClean="0"/>
              <a:t> com estimação da autocorrelação do ruído.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3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Algumas funções importantes PDF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0" y="1524000"/>
            <a:ext cx="855817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9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Equações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b="1" dirty="0" smtClean="0"/>
                  <a:t>Ruído gaussiano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dirty="0" smtClean="0"/>
                  <a:t> representa a intensidade,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pt-BR" dirty="0" smtClean="0"/>
                  <a:t> é o valor médio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 smtClean="0"/>
                  <a:t> é seu desvio padrão. Quando elevado ao quadrado é chamado de variância.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r>
                  <a:rPr lang="pt-BR" b="1" dirty="0" smtClean="0"/>
                  <a:t>Ruído de Rayleigh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−(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sSup>
                                          <m:sSupPr>
                                            <m:ctrlP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pt-BR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𝑎𝑟𝑎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8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Equações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A média e a variância dessa densidade são dadas por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/4</m:t>
                          </m:r>
                        </m:e>
                      </m:rad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r>
                  <a:rPr lang="pt-BR" dirty="0" smtClean="0"/>
                  <a:t>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(4−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just"/>
                <a:r>
                  <a:rPr lang="pt-BR" b="1" dirty="0" smtClean="0"/>
                  <a:t>Ruído </a:t>
                </a:r>
                <a:r>
                  <a:rPr lang="pt-BR" b="1" dirty="0" err="1" smtClean="0"/>
                  <a:t>Erlang</a:t>
                </a:r>
                <a:r>
                  <a:rPr lang="pt-BR" b="1" dirty="0" smtClean="0"/>
                  <a:t> (gama)</a:t>
                </a:r>
              </a:p>
              <a:p>
                <a:pPr algn="just"/>
                <a:endParaRPr lang="pt-BR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num>
                                  <m:den>
                                    <m:d>
                                      <m:dPr>
                                        <m:ctrlP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  <m:r>
                                          <a:rPr lang="pt-BR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𝑎𝑧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7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Equações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A média e a variância dessa densidade são dadas por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r>
                  <a:rPr lang="pt-BR" dirty="0" smtClean="0"/>
                  <a:t>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just"/>
                <a:r>
                  <a:rPr lang="pt-BR" b="1" dirty="0" smtClean="0"/>
                  <a:t>Ruído Exponencial</a:t>
                </a:r>
              </a:p>
              <a:p>
                <a:pPr algn="just"/>
                <a:endParaRPr lang="pt-BR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𝑎𝑧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0         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𝑝𝑎𝑟𝑎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46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Equações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A média e a variância dessa densidade são dadas por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r>
                  <a:rPr lang="pt-BR" dirty="0" smtClean="0"/>
                  <a:t>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 smtClean="0"/>
              </a:p>
              <a:p>
                <a:pPr marL="0" indent="0" algn="ctr">
                  <a:buNone/>
                </a:pPr>
                <a:endParaRPr lang="pt-BR" dirty="0"/>
              </a:p>
              <a:p>
                <a:pPr algn="just"/>
                <a:r>
                  <a:rPr lang="pt-BR" b="1" dirty="0" smtClean="0"/>
                  <a:t>Ruído Uniforme</a:t>
                </a:r>
              </a:p>
              <a:p>
                <a:pPr algn="just"/>
                <a:endParaRPr lang="pt-BR" b="1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0         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ã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15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rilho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1438</TotalTime>
  <Words>1015</Words>
  <Application>Microsoft Office PowerPoint</Application>
  <PresentationFormat>Apresentação na tela (4:3)</PresentationFormat>
  <Paragraphs>348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2" baseType="lpstr">
      <vt:lpstr>Arial</vt:lpstr>
      <vt:lpstr>Cambria Math</vt:lpstr>
      <vt:lpstr>Brilho</vt:lpstr>
      <vt:lpstr>Restauração e reconstrução de imagens</vt:lpstr>
      <vt:lpstr>Restauração de imagem</vt:lpstr>
      <vt:lpstr>Restauração de imagem</vt:lpstr>
      <vt:lpstr>Modelo de ruído</vt:lpstr>
      <vt:lpstr>Algumas funções importantes PDF</vt:lpstr>
      <vt:lpstr>Equações</vt:lpstr>
      <vt:lpstr>Equações</vt:lpstr>
      <vt:lpstr>Equações</vt:lpstr>
      <vt:lpstr>Equações</vt:lpstr>
      <vt:lpstr>Equações</vt:lpstr>
      <vt:lpstr>Exemplos de imagem com ruído</vt:lpstr>
      <vt:lpstr>Exemplos de imagem com ruído</vt:lpstr>
      <vt:lpstr>Exemplos de imagem com ruído</vt:lpstr>
      <vt:lpstr>Calculo dos parâmetros</vt:lpstr>
      <vt:lpstr>Restauração na presença de ruído</vt:lpstr>
      <vt:lpstr>Restauração na presença de ruído</vt:lpstr>
      <vt:lpstr>Restauração na presença de ruído</vt:lpstr>
      <vt:lpstr>Exemplo</vt:lpstr>
      <vt:lpstr>Exemplo</vt:lpstr>
      <vt:lpstr>Filtro de estatística de ordem</vt:lpstr>
      <vt:lpstr>Filtro de estatística de ordem</vt:lpstr>
      <vt:lpstr>Filtro de estatística de ordem</vt:lpstr>
      <vt:lpstr>Filtro adaptativos</vt:lpstr>
      <vt:lpstr>Filtro adaptativos (ruído local)</vt:lpstr>
      <vt:lpstr>Filtro adaptativos (ruído local)</vt:lpstr>
      <vt:lpstr>Filtro adaptativos (ruído local)</vt:lpstr>
      <vt:lpstr>Exemplo</vt:lpstr>
      <vt:lpstr>Filtro adaptativo de mediana</vt:lpstr>
      <vt:lpstr>Filtro adaptativo de mediana</vt:lpstr>
      <vt:lpstr>Filtro adaptativo de mediana</vt:lpstr>
      <vt:lpstr>Exemplo Filtro adaptativo de mediana</vt:lpstr>
      <vt:lpstr>Métricas de qualidade em imagens</vt:lpstr>
      <vt:lpstr>Qualidade de imagens</vt:lpstr>
      <vt:lpstr>Qualidade de imagens</vt:lpstr>
      <vt:lpstr>Qualidade de imagens</vt:lpstr>
      <vt:lpstr>Qualidade de imagens</vt:lpstr>
      <vt:lpstr>Qualidade de imagens</vt:lpstr>
      <vt:lpstr>Qualidade de imagens</vt:lpstr>
      <vt:lpstr>Qualidade de imagens</vt:lpstr>
      <vt:lpstr>Qualidade de imagens</vt:lpstr>
      <vt:lpstr>Qualidade de imagens</vt:lpstr>
      <vt:lpstr>Qualidade de imagens</vt:lpstr>
      <vt:lpstr>Qualidade de imagens</vt:lpstr>
      <vt:lpstr>Filtro Wiener</vt:lpstr>
      <vt:lpstr>Filtro Wiener</vt:lpstr>
      <vt:lpstr>Filtro Wiener</vt:lpstr>
      <vt:lpstr>Filtro Wiener</vt:lpstr>
      <vt:lpstr>Exemplo de filtro Wiener</vt:lpstr>
      <vt:lpstr>Exemplo de filtro Wiener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 Castelo</dc:creator>
  <cp:lastModifiedBy>Nielsen Castelo</cp:lastModifiedBy>
  <cp:revision>373</cp:revision>
  <cp:lastPrinted>2012-09-20T20:22:34Z</cp:lastPrinted>
  <dcterms:created xsi:type="dcterms:W3CDTF">1601-01-01T00:00:00Z</dcterms:created>
  <dcterms:modified xsi:type="dcterms:W3CDTF">2015-09-08T18:57:07Z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